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3" r:id="rId3"/>
    <p:sldId id="258" r:id="rId4"/>
    <p:sldId id="256" r:id="rId5"/>
    <p:sldId id="260" r:id="rId6"/>
    <p:sldId id="261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 autoAdjust="0"/>
    <p:restoredTop sz="94561"/>
  </p:normalViewPr>
  <p:slideViewPr>
    <p:cSldViewPr snapToGrid="0">
      <p:cViewPr varScale="1">
        <p:scale>
          <a:sx n="70" d="100"/>
          <a:sy n="70" d="100"/>
        </p:scale>
        <p:origin x="208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11.tiff>
</file>

<file path=ppt/media/image2.tiff>
</file>

<file path=ppt/media/image3.png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634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153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580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73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10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39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7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94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688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771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53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30570-9B6B-4086-AA51-61B740975B94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47145-C659-44E2-9AF4-CD4CC38D9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69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D1F6A-7172-A348-92E1-E2B63424F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288" y="858901"/>
            <a:ext cx="10515600" cy="1408811"/>
          </a:xfrm>
        </p:spPr>
        <p:txBody>
          <a:bodyPr>
            <a:noAutofit/>
          </a:bodyPr>
          <a:lstStyle/>
          <a:p>
            <a:r>
              <a:rPr lang="en-US" dirty="0"/>
              <a:t>Genomic copy number variation and domestication in goats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28731B-E50C-0045-8700-F86FC5004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26" y="3289547"/>
            <a:ext cx="5242370" cy="30631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3657ED-21AE-1149-A25B-9B0DFFA15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358717"/>
            <a:ext cx="2995994" cy="299399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5764DE1-655D-3E48-9961-F7EE438CB962}"/>
              </a:ext>
            </a:extLst>
          </p:cNvPr>
          <p:cNvSpPr txBox="1">
            <a:spLocks/>
          </p:cNvSpPr>
          <p:nvPr/>
        </p:nvSpPr>
        <p:spPr>
          <a:xfrm>
            <a:off x="399288" y="2275392"/>
            <a:ext cx="10515600" cy="14088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Abby Vander Linden</a:t>
            </a:r>
          </a:p>
          <a:p>
            <a:r>
              <a:rPr lang="en-US" sz="2800" dirty="0" err="1"/>
              <a:t>FoodSci</a:t>
            </a:r>
            <a:r>
              <a:rPr lang="en-US" sz="2800" dirty="0"/>
              <a:t> 797A Spring 2020 Project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243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004C-752A-C245-A1C5-E671CAE6D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140" y="396359"/>
            <a:ext cx="11480798" cy="1325563"/>
          </a:xfrm>
        </p:spPr>
        <p:txBody>
          <a:bodyPr>
            <a:normAutofit/>
          </a:bodyPr>
          <a:lstStyle/>
          <a:p>
            <a:r>
              <a:rPr lang="en-US" sz="2800" dirty="0"/>
              <a:t>Signatures of selection in domestic goats: directional selection for genes linked to meat/dairy production, coat color, body size, and regulatory regions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E2F033-2FAC-4F40-B30A-2978A22D2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63" y="2650426"/>
            <a:ext cx="6527800" cy="197643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CB2E775-8B0D-8E4A-A230-6F8E3D86182A}"/>
              </a:ext>
            </a:extLst>
          </p:cNvPr>
          <p:cNvSpPr txBox="1">
            <a:spLocks/>
          </p:cNvSpPr>
          <p:nvPr/>
        </p:nvSpPr>
        <p:spPr>
          <a:xfrm>
            <a:off x="211140" y="5366299"/>
            <a:ext cx="2696875" cy="378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Alberto et al. 2018</a:t>
            </a:r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FAFAAECA-E9B8-0840-80F7-8A868CDE15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460" y="2195634"/>
            <a:ext cx="4379777" cy="3414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475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861D5-CF67-964A-A3E4-BFAE6FD4D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" y="23423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Copy number variation (CNV) downstream of the KIT locus linked to coat color/hair texture phenotypic differences in domestic and wild goats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DA8D0B9-3FD7-404B-A733-CC6D225E16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684" y="1690688"/>
            <a:ext cx="4020856" cy="435133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A49463E-FFB5-2441-B684-FBDB2689AE7E}"/>
              </a:ext>
            </a:extLst>
          </p:cNvPr>
          <p:cNvSpPr txBox="1">
            <a:spLocks/>
          </p:cNvSpPr>
          <p:nvPr/>
        </p:nvSpPr>
        <p:spPr>
          <a:xfrm>
            <a:off x="409684" y="6303806"/>
            <a:ext cx="2696875" cy="378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/>
              <a:t>Steenwyck</a:t>
            </a:r>
            <a:r>
              <a:rPr lang="en-US" sz="2800" dirty="0"/>
              <a:t> and </a:t>
            </a:r>
            <a:r>
              <a:rPr lang="en-US" sz="2800" dirty="0" err="1"/>
              <a:t>Rokas</a:t>
            </a:r>
            <a:r>
              <a:rPr lang="en-US" sz="2800" dirty="0"/>
              <a:t> 2018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89338D-552E-F243-A768-1FDA7A97D112}"/>
              </a:ext>
            </a:extLst>
          </p:cNvPr>
          <p:cNvGrpSpPr/>
          <p:nvPr/>
        </p:nvGrpSpPr>
        <p:grpSpPr>
          <a:xfrm>
            <a:off x="5041392" y="1644016"/>
            <a:ext cx="5701556" cy="4572000"/>
            <a:chOff x="747738" y="0"/>
            <a:chExt cx="5701556" cy="4572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CCFCB4-6615-184C-B990-FE329190C6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0000" b="33333"/>
            <a:stretch/>
          </p:blipFill>
          <p:spPr>
            <a:xfrm>
              <a:off x="747738" y="0"/>
              <a:ext cx="5348262" cy="4572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924363B-741B-0F4C-9802-0A2C2C4983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551" b="85453"/>
            <a:stretch/>
          </p:blipFill>
          <p:spPr>
            <a:xfrm>
              <a:off x="5316416" y="0"/>
              <a:ext cx="1117638" cy="99764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EB6F96C-C0D6-3B4A-8A4F-A1BDF09006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266" t="33333" b="50000"/>
            <a:stretch/>
          </p:blipFill>
          <p:spPr>
            <a:xfrm>
              <a:off x="5301176" y="2285998"/>
              <a:ext cx="1148118" cy="1143002"/>
            </a:xfrm>
            <a:prstGeom prst="rect">
              <a:avLst/>
            </a:prstGeom>
          </p:spPr>
        </p:pic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4D63BB96-C4CD-874C-B845-AF20DB422F3B}"/>
              </a:ext>
            </a:extLst>
          </p:cNvPr>
          <p:cNvSpPr txBox="1">
            <a:spLocks/>
          </p:cNvSpPr>
          <p:nvPr/>
        </p:nvSpPr>
        <p:spPr>
          <a:xfrm>
            <a:off x="5298677" y="6303806"/>
            <a:ext cx="1979947" cy="378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Henkel et al. 2019</a:t>
            </a:r>
          </a:p>
        </p:txBody>
      </p:sp>
    </p:spTree>
    <p:extLst>
      <p:ext uri="{BB962C8B-B14F-4D97-AF65-F5344CB8AC3E}">
        <p14:creationId xmlns:p14="http://schemas.microsoft.com/office/powerpoint/2010/main" val="3175917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304329" y="1443841"/>
            <a:ext cx="412216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Goal 1 (this study so far): </a:t>
            </a:r>
            <a:r>
              <a:rPr lang="en-US" sz="2800" dirty="0"/>
              <a:t>identify copy number variations between domestic and wild goat genomes</a:t>
            </a:r>
          </a:p>
          <a:p>
            <a:endParaRPr lang="en-US" sz="2800" dirty="0"/>
          </a:p>
          <a:p>
            <a:r>
              <a:rPr lang="en-US" sz="2800" b="1" dirty="0"/>
              <a:t>Goal 2 (future work): </a:t>
            </a:r>
            <a:r>
              <a:rPr lang="en-US" sz="2800" dirty="0"/>
              <a:t>investigate relationship between CNV and selection during domestication in goats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214766E-5026-3946-B1F7-5F8FDF0190C4}"/>
              </a:ext>
            </a:extLst>
          </p:cNvPr>
          <p:cNvGrpSpPr/>
          <p:nvPr/>
        </p:nvGrpSpPr>
        <p:grpSpPr>
          <a:xfrm>
            <a:off x="5220134" y="1205770"/>
            <a:ext cx="7424315" cy="4446460"/>
            <a:chOff x="1280491" y="1165946"/>
            <a:chExt cx="7424315" cy="444646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30B3044-C59F-0242-A08E-80F99B661586}"/>
                </a:ext>
              </a:extLst>
            </p:cNvPr>
            <p:cNvGrpSpPr/>
            <p:nvPr/>
          </p:nvGrpSpPr>
          <p:grpSpPr>
            <a:xfrm>
              <a:off x="1280491" y="1165946"/>
              <a:ext cx="6346312" cy="4446460"/>
              <a:chOff x="135478" y="1436053"/>
              <a:chExt cx="6346312" cy="4446460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35478" y="1778717"/>
                <a:ext cx="2247504" cy="2031325"/>
              </a:xfrm>
              <a:prstGeom prst="rect">
                <a:avLst/>
              </a:prstGeom>
              <a:noFill/>
              <a:ln>
                <a:solidFill>
                  <a:srgbClr val="FFC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Download Illumina paired-</a:t>
                </a:r>
                <a:r>
                  <a:rPr lang="en-US" sz="1400" b="1" dirty="0" err="1"/>
                  <a:t>endwhole</a:t>
                </a:r>
                <a:r>
                  <a:rPr lang="en-US" sz="1400" b="1" dirty="0"/>
                  <a:t>-genome sequencing reads for 1 domestic Iranian goat (</a:t>
                </a:r>
                <a:r>
                  <a:rPr lang="en-US" sz="1400" b="1" i="1" dirty="0"/>
                  <a:t>Capra </a:t>
                </a:r>
                <a:r>
                  <a:rPr lang="en-US" sz="1400" b="1" i="1" dirty="0" err="1"/>
                  <a:t>hircus</a:t>
                </a:r>
                <a:r>
                  <a:rPr lang="en-US" sz="1400" b="1" dirty="0"/>
                  <a:t>) and 1 wild bezoar ibex (</a:t>
                </a:r>
                <a:r>
                  <a:rPr lang="en-US" sz="1400" b="1" i="1" dirty="0"/>
                  <a:t>Capra </a:t>
                </a:r>
                <a:r>
                  <a:rPr lang="en-US" sz="1400" b="1" i="1" dirty="0" err="1"/>
                  <a:t>aegagrus</a:t>
                </a:r>
                <a:r>
                  <a:rPr lang="en-US" sz="1400" b="1" dirty="0"/>
                  <a:t>) from SRA; sequenced by Alberto et al. 2018. </a:t>
                </a:r>
              </a:p>
            </p:txBody>
          </p:sp>
          <p:sp>
            <p:nvSpPr>
              <p:cNvPr id="5" name="Right Arrow 4"/>
              <p:cNvSpPr/>
              <p:nvPr/>
            </p:nvSpPr>
            <p:spPr>
              <a:xfrm>
                <a:off x="2547512" y="2424071"/>
                <a:ext cx="464584" cy="322729"/>
              </a:xfrm>
              <a:prstGeom prst="rightArrow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176626" y="2264209"/>
                <a:ext cx="1427998" cy="738664"/>
              </a:xfrm>
              <a:prstGeom prst="rect">
                <a:avLst/>
              </a:prstGeom>
              <a:noFill/>
              <a:ln>
                <a:solidFill>
                  <a:srgbClr val="FFC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Quality and adapter trim reads.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058511" y="1837287"/>
                <a:ext cx="23846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 err="1">
                    <a:solidFill>
                      <a:srgbClr val="FF0000"/>
                    </a:solidFill>
                  </a:rPr>
                  <a:t>Trim_galore</a:t>
                </a:r>
                <a:endParaRPr lang="en-US" sz="14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8" name="Right Arrow 7"/>
              <p:cNvSpPr/>
              <p:nvPr/>
            </p:nvSpPr>
            <p:spPr>
              <a:xfrm>
                <a:off x="4709193" y="2484564"/>
                <a:ext cx="446040" cy="322730"/>
              </a:xfrm>
              <a:prstGeom prst="rightArrow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242191" y="2054302"/>
                <a:ext cx="1239598" cy="1384995"/>
              </a:xfrm>
              <a:prstGeom prst="rect">
                <a:avLst/>
              </a:prstGeom>
              <a:noFill/>
              <a:ln>
                <a:solidFill>
                  <a:srgbClr val="FFC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Map reads against goat reference genome (GenBank); sort BAM file</a:t>
                </a: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5242191" y="1504298"/>
                <a:ext cx="123959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rgbClr val="FF0000"/>
                    </a:solidFill>
                  </a:rPr>
                  <a:t>BWA mem</a:t>
                </a:r>
              </a:p>
              <a:p>
                <a:r>
                  <a:rPr lang="en-US" sz="1400" b="1" dirty="0" err="1">
                    <a:solidFill>
                      <a:srgbClr val="FF0000"/>
                    </a:solidFill>
                  </a:rPr>
                  <a:t>Samtools</a:t>
                </a:r>
                <a:endParaRPr lang="en-US" sz="14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242191" y="4107104"/>
                <a:ext cx="1239599" cy="1169551"/>
              </a:xfrm>
              <a:prstGeom prst="rect">
                <a:avLst/>
              </a:prstGeom>
              <a:noFill/>
              <a:ln>
                <a:solidFill>
                  <a:srgbClr val="FFC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Separate chromosomes into individual sequence files</a:t>
                </a:r>
              </a:p>
            </p:txBody>
          </p:sp>
          <p:sp>
            <p:nvSpPr>
              <p:cNvPr id="13" name="Right Arrow 12"/>
              <p:cNvSpPr/>
              <p:nvPr/>
            </p:nvSpPr>
            <p:spPr>
              <a:xfrm rot="5400000">
                <a:off x="5700120" y="3594230"/>
                <a:ext cx="469030" cy="322729"/>
              </a:xfrm>
              <a:prstGeom prst="rightArrow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14" name="Right Arrow 13"/>
              <p:cNvSpPr/>
              <p:nvPr/>
            </p:nvSpPr>
            <p:spPr>
              <a:xfrm rot="10800000">
                <a:off x="4737747" y="4530515"/>
                <a:ext cx="388932" cy="322728"/>
              </a:xfrm>
              <a:prstGeom prst="rightArrow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378325" y="4561713"/>
                <a:ext cx="1301665" cy="307777"/>
              </a:xfrm>
              <a:prstGeom prst="rect">
                <a:avLst/>
              </a:prstGeom>
              <a:noFill/>
              <a:ln>
                <a:solidFill>
                  <a:srgbClr val="FFC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Estimate CNV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3310650" y="4964872"/>
                <a:ext cx="20275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rgbClr val="FF0000"/>
                    </a:solidFill>
                  </a:rPr>
                  <a:t>Control-FREEC</a:t>
                </a:r>
              </a:p>
            </p:txBody>
          </p:sp>
          <p:sp>
            <p:nvSpPr>
              <p:cNvPr id="17" name="Right Arrow 16"/>
              <p:cNvSpPr/>
              <p:nvPr/>
            </p:nvSpPr>
            <p:spPr>
              <a:xfrm rot="10800000">
                <a:off x="2925659" y="4623071"/>
                <a:ext cx="384991" cy="322728"/>
              </a:xfrm>
              <a:prstGeom prst="rightArrow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994117" y="4307381"/>
                <a:ext cx="1696521" cy="954107"/>
              </a:xfrm>
              <a:prstGeom prst="rect">
                <a:avLst/>
              </a:prstGeom>
              <a:noFill/>
              <a:ln>
                <a:solidFill>
                  <a:srgbClr val="FFC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Visualize CN across chromosomes in domestic and wild sequences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984513" y="5359293"/>
                <a:ext cx="202758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rgbClr val="FF0000"/>
                    </a:solidFill>
                  </a:rPr>
                  <a:t>R</a:t>
                </a:r>
              </a:p>
              <a:p>
                <a:r>
                  <a:rPr lang="en-US" sz="1400" b="1" dirty="0">
                    <a:solidFill>
                      <a:srgbClr val="FF0000"/>
                    </a:solidFill>
                  </a:rPr>
                  <a:t>ggplot2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82AC37F-D618-5449-9CB0-2D52C59AE360}"/>
                  </a:ext>
                </a:extLst>
              </p:cNvPr>
              <p:cNvSpPr txBox="1"/>
              <p:nvPr/>
            </p:nvSpPr>
            <p:spPr>
              <a:xfrm>
                <a:off x="135478" y="1436053"/>
                <a:ext cx="23846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 err="1">
                    <a:solidFill>
                      <a:srgbClr val="FF0000"/>
                    </a:solidFill>
                  </a:rPr>
                  <a:t>sratoolkit</a:t>
                </a:r>
                <a:endParaRPr lang="en-US" sz="1400" b="1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C3A402C-5274-B74D-952D-C3F5EA49E933}"/>
                </a:ext>
              </a:extLst>
            </p:cNvPr>
            <p:cNvSpPr txBox="1"/>
            <p:nvPr/>
          </p:nvSpPr>
          <p:spPr>
            <a:xfrm>
              <a:off x="6320194" y="5050564"/>
              <a:ext cx="23846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err="1">
                  <a:solidFill>
                    <a:srgbClr val="FF0000"/>
                  </a:solidFill>
                </a:rPr>
                <a:t>Samtools</a:t>
              </a:r>
              <a:endParaRPr lang="en-US" sz="14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0F099267-5F3E-5840-B7CF-EBAD88FFCB94}"/>
              </a:ext>
            </a:extLst>
          </p:cNvPr>
          <p:cNvSpPr txBox="1">
            <a:spLocks/>
          </p:cNvSpPr>
          <p:nvPr/>
        </p:nvSpPr>
        <p:spPr>
          <a:xfrm>
            <a:off x="5161547" y="519362"/>
            <a:ext cx="2696875" cy="3781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Methods:</a:t>
            </a:r>
          </a:p>
        </p:txBody>
      </p:sp>
    </p:spTree>
    <p:extLst>
      <p:ext uri="{BB962C8B-B14F-4D97-AF65-F5344CB8AC3E}">
        <p14:creationId xmlns:p14="http://schemas.microsoft.com/office/powerpoint/2010/main" val="2947451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BF467-6602-4B4A-B409-9A75D267A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Results: </a:t>
            </a:r>
            <a:r>
              <a:rPr lang="en-US" sz="2800" dirty="0"/>
              <a:t>1,792 CNVs in domestic goats and 1,814 CNVs in wild goats relative to goat reference genome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204F4-9E80-8649-8F30-8DC9B832E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054" y="1948434"/>
            <a:ext cx="5035295" cy="41960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ADA73E-D063-4E45-9E98-9FF6B2FBD2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649" y="1948434"/>
            <a:ext cx="5035296" cy="419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49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6F702-E6D4-324A-A442-E1D5621CC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1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Results: </a:t>
            </a:r>
            <a:r>
              <a:rPr lang="en-US" sz="2800" dirty="0"/>
              <a:t>CNVs present across all chromosomes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4E7FCE-164F-3142-94AA-969870609C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78"/>
          <a:stretch/>
        </p:blipFill>
        <p:spPr>
          <a:xfrm>
            <a:off x="189484" y="1027906"/>
            <a:ext cx="5723890" cy="56515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66AB00-9055-7E44-9FBE-3B9AC2E690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4"/>
          <a:stretch/>
        </p:blipFill>
        <p:spPr>
          <a:xfrm>
            <a:off x="5876544" y="1027906"/>
            <a:ext cx="6226810" cy="56515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55717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6F702-E6D4-324A-A442-E1D5621CC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1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Some regions previously identified as under selection: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4E7FCE-164F-3142-94AA-969870609C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78"/>
          <a:stretch/>
        </p:blipFill>
        <p:spPr>
          <a:xfrm>
            <a:off x="152654" y="1027906"/>
            <a:ext cx="5723890" cy="56515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66AB00-9055-7E44-9FBE-3B9AC2E690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4"/>
          <a:stretch/>
        </p:blipFill>
        <p:spPr>
          <a:xfrm>
            <a:off x="5876544" y="1027906"/>
            <a:ext cx="6226810" cy="5651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3EC2FA0-2C7A-4041-B2E2-E6755F5C90B0}"/>
              </a:ext>
            </a:extLst>
          </p:cNvPr>
          <p:cNvSpPr/>
          <p:nvPr/>
        </p:nvSpPr>
        <p:spPr>
          <a:xfrm>
            <a:off x="566928" y="2353469"/>
            <a:ext cx="1335024" cy="1325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DADE1DB-CD7B-704A-A2C6-B96CD1469F01}"/>
              </a:ext>
            </a:extLst>
          </p:cNvPr>
          <p:cNvSpPr/>
          <p:nvPr/>
        </p:nvSpPr>
        <p:spPr>
          <a:xfrm>
            <a:off x="1889760" y="2359565"/>
            <a:ext cx="1335024" cy="1325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D61960B-D556-834B-BC8B-F9B3BDA5781F}"/>
              </a:ext>
            </a:extLst>
          </p:cNvPr>
          <p:cNvSpPr/>
          <p:nvPr/>
        </p:nvSpPr>
        <p:spPr>
          <a:xfrm>
            <a:off x="414528" y="4980845"/>
            <a:ext cx="1335024" cy="1325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9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7311-BC11-C545-A94D-EFC3E9DDD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92D53-097C-384F-9569-0E0C95B8E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7192" cy="4351338"/>
          </a:xfrm>
        </p:spPr>
        <p:txBody>
          <a:bodyPr/>
          <a:lstStyle/>
          <a:p>
            <a:r>
              <a:rPr lang="en-US" dirty="0"/>
              <a:t>Increase sampling of domestic and wild whole genome sequences</a:t>
            </a:r>
          </a:p>
          <a:p>
            <a:r>
              <a:rPr lang="en-US" dirty="0"/>
              <a:t>Identify specific genes that are completely overlapped by CN regions</a:t>
            </a:r>
          </a:p>
          <a:p>
            <a:r>
              <a:rPr lang="en-US" dirty="0"/>
              <a:t>Quantify the extent of copy number divergence between domestic and wild goats and look for possible signatures of selection during domestication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E82367-19C2-A94B-B093-DDC9DB3BE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1536" y="1792414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65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278</Words>
  <Application>Microsoft Macintosh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Genomic copy number variation and domestication in goats  </vt:lpstr>
      <vt:lpstr>Signatures of selection in domestic goats: directional selection for genes linked to meat/dairy production, coat color, body size, and regulatory regions</vt:lpstr>
      <vt:lpstr>Copy number variation (CNV) downstream of the KIT locus linked to coat color/hair texture phenotypic differences in domestic and wild goats</vt:lpstr>
      <vt:lpstr>PowerPoint Presentation</vt:lpstr>
      <vt:lpstr>Results: 1,792 CNVs in domestic goats and 1,814 CNVs in wild goats relative to goat reference genome</vt:lpstr>
      <vt:lpstr>Results: CNVs present across all chromosomes</vt:lpstr>
      <vt:lpstr>Some regions previously identified as under selection:</vt:lpstr>
      <vt:lpstr>Future work: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Abby Vander Linden</dc:creator>
  <cp:lastModifiedBy>Abby Vander Linden</cp:lastModifiedBy>
  <cp:revision>6</cp:revision>
  <dcterms:created xsi:type="dcterms:W3CDTF">2020-05-08T12:48:29Z</dcterms:created>
  <dcterms:modified xsi:type="dcterms:W3CDTF">2020-05-08T13:41:38Z</dcterms:modified>
</cp:coreProperties>
</file>